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jpg>
</file>

<file path=ppt/media/image13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56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36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62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1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10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00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133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61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39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52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52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4/28/2024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35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1A639E3-FE11-4107-AFD1-7480A451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97B88D5-EADF-4A02-BCE2-3A7933930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1DC15A3-BC76-48C7-B6E7-6BDE98D8D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A863FF4-5278-40A2-91AE-0C1C9D417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6974866-0370-46DE-A0CC-B76787F8F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384EFBB-5F44-416B-8304-14894D4E6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2A7721-82F5-4049-A36D-7F15895D7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55A5C9E-7BB1-4BE0-AF65-0B0C0F57A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0171544-D633-4084-9514-8AB2CA31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33A3733-9841-46F0-9A8D-A8E4E7AC6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E8D50D6-CE3F-435D-BCA4-EAFC38237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5B5C569-068B-4D34-BD81-0166CFCA7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D91E9C2-6816-467A-A887-51823DCEB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F75BDF8-0757-4DE7-8914-A6211FC37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48F044E-19A2-494D-91A4-E60CCDE71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16CA88C-F0B3-4F0B-8B07-49054EEFB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8CBD9FE-33C5-4C8E-AE6A-39CFA34E6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748A9DF-73A2-4FEF-8610-9CD069CB2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FAFAB70-5071-4F05-A1EC-91796E24E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462774D-3A7B-46F6-8BB9-2739EC34C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7D0A398-66BB-4B9B-8C1D-DEEAAA8D4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D8869C1-C468-4613-B783-58B076296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B5E2255-F98C-4D08-8E76-41779939A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FE11281-EE77-43E2-863A-26430334E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E3884E6-6AB1-4B3F-B45D-86FB4881A4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AA0F8A82-A670-4466-BA70-1CA5C15BB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1C327D7-6ECC-42F0-BE55-3F7F5EBF9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EEC5AF0-3ECA-4B7C-B9D8-CA5844CE8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9A9F21D-FFEE-4515-8250-B556D76A0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398592-6EBE-4B94-879F-1A0DD0FB8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DF14A29-2CEC-4B0C-83DF-2667CD7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B93FF1A-3F38-4BE6-9A40-41766195D8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1" descr="Абстрактный белый фон с сетью">
            <a:extLst>
              <a:ext uri="{FF2B5EF4-FFF2-40B4-BE49-F238E27FC236}">
                <a16:creationId xmlns:a16="http://schemas.microsoft.com/office/drawing/2014/main" id="{28604037-364D-6809-DB9E-5273057AA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093" r="1" b="1"/>
          <a:stretch/>
        </p:blipFill>
        <p:spPr>
          <a:xfrm>
            <a:off x="-6332" y="-6350"/>
            <a:ext cx="12198331" cy="6424896"/>
          </a:xfrm>
          <a:custGeom>
            <a:avLst/>
            <a:gdLst/>
            <a:ahLst/>
            <a:cxnLst/>
            <a:rect l="l" t="t" r="r" b="b"/>
            <a:pathLst>
              <a:path w="12205236" h="6424896">
                <a:moveTo>
                  <a:pt x="0" y="0"/>
                </a:moveTo>
                <a:lnTo>
                  <a:pt x="12205236" y="0"/>
                </a:lnTo>
                <a:lnTo>
                  <a:pt x="12205236" y="5218929"/>
                </a:lnTo>
                <a:cubicBezTo>
                  <a:pt x="6290213" y="5218929"/>
                  <a:pt x="6105369" y="7085096"/>
                  <a:pt x="548482" y="6174545"/>
                </a:cubicBezTo>
                <a:lnTo>
                  <a:pt x="0" y="6078725"/>
                </a:lnTo>
                <a:close/>
              </a:path>
            </a:pathLst>
          </a:cu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DA15117-4499-7C23-C403-B2CCB47DC695}"/>
              </a:ext>
            </a:extLst>
          </p:cNvPr>
          <p:cNvSpPr/>
          <p:nvPr/>
        </p:nvSpPr>
        <p:spPr>
          <a:xfrm>
            <a:off x="484847" y="1081561"/>
            <a:ext cx="11315878" cy="4557396"/>
          </a:xfrm>
          <a:prstGeom prst="roundRect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C0BA49-D310-2D63-1AD8-C60526101DBE}"/>
              </a:ext>
            </a:extLst>
          </p:cNvPr>
          <p:cNvSpPr txBox="1"/>
          <p:nvPr/>
        </p:nvSpPr>
        <p:spPr>
          <a:xfrm>
            <a:off x="3296723" y="1746602"/>
            <a:ext cx="8410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800" dirty="0" err="1">
                <a:solidFill>
                  <a:schemeClr val="bg1"/>
                </a:solidFill>
                <a:latin typeface="Aptos Display" panose="020B0004020202020204" pitchFamily="34" charset="0"/>
              </a:rPr>
              <a:t>Хакатон</a:t>
            </a:r>
            <a:r>
              <a:rPr lang="ru-RU" sz="2800" dirty="0">
                <a:solidFill>
                  <a:schemeClr val="bg1"/>
                </a:solidFill>
                <a:latin typeface="Aptos Display" panose="020B0004020202020204" pitchFamily="34" charset="0"/>
              </a:rPr>
              <a:t> «Ёлкин код – 2024»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72D10A7-37D2-BE49-3385-71EF1819C50B}"/>
              </a:ext>
            </a:extLst>
          </p:cNvPr>
          <p:cNvSpPr txBox="1"/>
          <p:nvPr/>
        </p:nvSpPr>
        <p:spPr>
          <a:xfrm>
            <a:off x="849029" y="2188044"/>
            <a:ext cx="108581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4400" spc="100" dirty="0">
                <a:solidFill>
                  <a:schemeClr val="bg1"/>
                </a:solidFill>
                <a:latin typeface="Aptos ExtraBold" panose="020B0004020202020204" pitchFamily="34" charset="0"/>
              </a:rPr>
              <a:t>Умный поиск для портала государственных</a:t>
            </a:r>
          </a:p>
          <a:p>
            <a:pPr algn="r"/>
            <a:r>
              <a:rPr lang="ru-RU" sz="4400" spc="100" dirty="0">
                <a:solidFill>
                  <a:schemeClr val="bg1"/>
                </a:solidFill>
                <a:latin typeface="Aptos ExtraBold" panose="020B0004020202020204" pitchFamily="34" charset="0"/>
              </a:rPr>
              <a:t>и муниципальных услуг </a:t>
            </a:r>
            <a:r>
              <a:rPr lang="ru-RU" sz="4400" spc="100" dirty="0" err="1">
                <a:solidFill>
                  <a:schemeClr val="bg1"/>
                </a:solidFill>
                <a:latin typeface="Aptos ExtraBold" panose="020B0004020202020204" pitchFamily="34" charset="0"/>
              </a:rPr>
              <a:t>вкузбассе.рф</a:t>
            </a:r>
            <a:endParaRPr lang="ru-RU" sz="4400" spc="100" dirty="0">
              <a:solidFill>
                <a:schemeClr val="bg1"/>
              </a:solidFill>
              <a:latin typeface="Aptos ExtraBold" panose="020B00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82AB6CB-265F-DBEC-D324-459F9F6029A6}"/>
              </a:ext>
            </a:extLst>
          </p:cNvPr>
          <p:cNvSpPr txBox="1"/>
          <p:nvPr/>
        </p:nvSpPr>
        <p:spPr>
          <a:xfrm>
            <a:off x="3296722" y="4627234"/>
            <a:ext cx="841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dirty="0">
                <a:solidFill>
                  <a:schemeClr val="bg1"/>
                </a:solidFill>
                <a:latin typeface="Aptos Display" panose="020B0004020202020204" pitchFamily="34" charset="0"/>
              </a:rPr>
              <a:t>Команда </a:t>
            </a:r>
            <a:r>
              <a:rPr lang="en-US" sz="2400" dirty="0">
                <a:solidFill>
                  <a:schemeClr val="bg1"/>
                </a:solidFill>
                <a:latin typeface="Aptos Display" panose="020B0004020202020204" pitchFamily="34" charset="0"/>
              </a:rPr>
              <a:t>print(“Garage”)</a:t>
            </a:r>
            <a:endParaRPr lang="ru-RU" sz="2400" dirty="0">
              <a:solidFill>
                <a:schemeClr val="bg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892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1A639E3-FE11-4107-AFD1-7480A451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97B88D5-EADF-4A02-BCE2-3A7933930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1DC15A3-BC76-48C7-B6E7-6BDE98D8D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A863FF4-5278-40A2-91AE-0C1C9D417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6974866-0370-46DE-A0CC-B76787F8F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384EFBB-5F44-416B-8304-14894D4E6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2A7721-82F5-4049-A36D-7F15895D7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55A5C9E-7BB1-4BE0-AF65-0B0C0F57A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0171544-D633-4084-9514-8AB2CA31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33A3733-9841-46F0-9A8D-A8E4E7AC6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E8D50D6-CE3F-435D-BCA4-EAFC38237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5B5C569-068B-4D34-BD81-0166CFCA7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D91E9C2-6816-467A-A887-51823DCEB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F75BDF8-0757-4DE7-8914-A6211FC37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48F044E-19A2-494D-91A4-E60CCDE71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16CA88C-F0B3-4F0B-8B07-49054EEFB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8CBD9FE-33C5-4C8E-AE6A-39CFA34E6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748A9DF-73A2-4FEF-8610-9CD069CB2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FAFAB70-5071-4F05-A1EC-91796E24E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462774D-3A7B-46F6-8BB9-2739EC34C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7D0A398-66BB-4B9B-8C1D-DEEAAA8D4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D8869C1-C468-4613-B783-58B076296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B5E2255-F98C-4D08-8E76-41779939A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FE11281-EE77-43E2-863A-26430334E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E3884E6-6AB1-4B3F-B45D-86FB4881A4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AA0F8A82-A670-4466-BA70-1CA5C15BB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1C327D7-6ECC-42F0-BE55-3F7F5EBF9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EEC5AF0-3ECA-4B7C-B9D8-CA5844CE8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9A9F21D-FFEE-4515-8250-B556D76A0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398592-6EBE-4B94-879F-1A0DD0FB8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DF14A29-2CEC-4B0C-83DF-2667CD7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B93FF1A-3F38-4BE6-9A40-41766195D8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1" descr="Абстрактный белый фон с сетью">
            <a:extLst>
              <a:ext uri="{FF2B5EF4-FFF2-40B4-BE49-F238E27FC236}">
                <a16:creationId xmlns:a16="http://schemas.microsoft.com/office/drawing/2014/main" id="{28604037-364D-6809-DB9E-5273057AA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093" r="1" b="1"/>
          <a:stretch/>
        </p:blipFill>
        <p:spPr>
          <a:xfrm>
            <a:off x="-6332" y="-6350"/>
            <a:ext cx="12198331" cy="6424896"/>
          </a:xfrm>
          <a:custGeom>
            <a:avLst/>
            <a:gdLst/>
            <a:ahLst/>
            <a:cxnLst/>
            <a:rect l="l" t="t" r="r" b="b"/>
            <a:pathLst>
              <a:path w="12205236" h="6424896">
                <a:moveTo>
                  <a:pt x="0" y="0"/>
                </a:moveTo>
                <a:lnTo>
                  <a:pt x="12205236" y="0"/>
                </a:lnTo>
                <a:lnTo>
                  <a:pt x="12205236" y="5218929"/>
                </a:lnTo>
                <a:cubicBezTo>
                  <a:pt x="6290213" y="5218929"/>
                  <a:pt x="6105369" y="7085096"/>
                  <a:pt x="548482" y="6174545"/>
                </a:cubicBezTo>
                <a:lnTo>
                  <a:pt x="0" y="6078725"/>
                </a:lnTo>
                <a:close/>
              </a:path>
            </a:pathLst>
          </a:cu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DA15117-4499-7C23-C403-B2CCB47DC695}"/>
              </a:ext>
            </a:extLst>
          </p:cNvPr>
          <p:cNvSpPr/>
          <p:nvPr/>
        </p:nvSpPr>
        <p:spPr>
          <a:xfrm>
            <a:off x="484847" y="1081561"/>
            <a:ext cx="11315878" cy="4557396"/>
          </a:xfrm>
          <a:prstGeom prst="roundRect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C0BA49-D310-2D63-1AD8-C60526101DBE}"/>
              </a:ext>
            </a:extLst>
          </p:cNvPr>
          <p:cNvSpPr txBox="1"/>
          <p:nvPr/>
        </p:nvSpPr>
        <p:spPr>
          <a:xfrm>
            <a:off x="3296723" y="1746602"/>
            <a:ext cx="8410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800" dirty="0" err="1">
                <a:solidFill>
                  <a:schemeClr val="bg1"/>
                </a:solidFill>
                <a:latin typeface="Aptos Display" panose="020B0004020202020204" pitchFamily="34" charset="0"/>
              </a:rPr>
              <a:t>Хакатон</a:t>
            </a:r>
            <a:r>
              <a:rPr lang="ru-RU" sz="2800" dirty="0">
                <a:solidFill>
                  <a:schemeClr val="bg1"/>
                </a:solidFill>
                <a:latin typeface="Aptos Display" panose="020B0004020202020204" pitchFamily="34" charset="0"/>
              </a:rPr>
              <a:t> «Ёлкин код – 2024»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72D10A7-37D2-BE49-3385-71EF1819C50B}"/>
              </a:ext>
            </a:extLst>
          </p:cNvPr>
          <p:cNvSpPr txBox="1"/>
          <p:nvPr/>
        </p:nvSpPr>
        <p:spPr>
          <a:xfrm>
            <a:off x="849029" y="2188044"/>
            <a:ext cx="108581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4400" spc="100" dirty="0">
                <a:solidFill>
                  <a:schemeClr val="bg1"/>
                </a:solidFill>
                <a:latin typeface="Aptos ExtraBold" panose="020B0004020202020204" pitchFamily="34" charset="0"/>
              </a:rPr>
              <a:t>Умный поиск для портала государственных</a:t>
            </a:r>
          </a:p>
          <a:p>
            <a:pPr algn="r"/>
            <a:r>
              <a:rPr lang="ru-RU" sz="4400" spc="100" dirty="0">
                <a:solidFill>
                  <a:schemeClr val="bg1"/>
                </a:solidFill>
                <a:latin typeface="Aptos ExtraBold" panose="020B0004020202020204" pitchFamily="34" charset="0"/>
              </a:rPr>
              <a:t>и муниципальных услуг </a:t>
            </a:r>
            <a:r>
              <a:rPr lang="ru-RU" sz="4400" spc="100" dirty="0" err="1">
                <a:solidFill>
                  <a:schemeClr val="bg1"/>
                </a:solidFill>
                <a:latin typeface="Aptos ExtraBold" panose="020B0004020202020204" pitchFamily="34" charset="0"/>
              </a:rPr>
              <a:t>вкузбассе.рф</a:t>
            </a:r>
            <a:endParaRPr lang="ru-RU" sz="4400" spc="100" dirty="0">
              <a:solidFill>
                <a:schemeClr val="bg1"/>
              </a:solidFill>
              <a:latin typeface="Aptos ExtraBold" panose="020B00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82AB6CB-265F-DBEC-D324-459F9F6029A6}"/>
              </a:ext>
            </a:extLst>
          </p:cNvPr>
          <p:cNvSpPr txBox="1"/>
          <p:nvPr/>
        </p:nvSpPr>
        <p:spPr>
          <a:xfrm>
            <a:off x="3296722" y="4627234"/>
            <a:ext cx="841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dirty="0">
                <a:solidFill>
                  <a:schemeClr val="bg1"/>
                </a:solidFill>
                <a:latin typeface="Aptos Display" panose="020B0004020202020204" pitchFamily="34" charset="0"/>
              </a:rPr>
              <a:t>Команда </a:t>
            </a:r>
            <a:r>
              <a:rPr lang="en-US" sz="2400" dirty="0">
                <a:solidFill>
                  <a:schemeClr val="bg1"/>
                </a:solidFill>
                <a:latin typeface="Aptos Display" panose="020B0004020202020204" pitchFamily="34" charset="0"/>
              </a:rPr>
              <a:t>print(“Garage”)</a:t>
            </a:r>
            <a:endParaRPr lang="ru-RU" sz="2400" dirty="0">
              <a:solidFill>
                <a:schemeClr val="bg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619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Right Triangle 78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1" y="20640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08850E-DF0E-A492-6B27-1D779188C0C9}"/>
              </a:ext>
            </a:extLst>
          </p:cNvPr>
          <p:cNvSpPr txBox="1"/>
          <p:nvPr/>
        </p:nvSpPr>
        <p:spPr>
          <a:xfrm>
            <a:off x="702888" y="2519175"/>
            <a:ext cx="4927425" cy="25384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ru-RU" sz="2400" dirty="0">
                <a:solidFill>
                  <a:schemeClr val="tx2"/>
                </a:solidFill>
                <a:latin typeface="Aptos Display" panose="020B0004020202020204" pitchFamily="34" charset="0"/>
              </a:rPr>
              <a:t>На государственных порталах можно получать большое количество услуг, но иногда это может быть сложно и запутанно, потому что нужно разбираться во многих правилах и документах</a:t>
            </a:r>
            <a:endParaRPr lang="en-US" sz="2400" dirty="0">
              <a:solidFill>
                <a:schemeClr val="tx2"/>
              </a:solidFill>
              <a:latin typeface="Aptos Display" panose="020B0004020202020204" pitchFamily="34" charset="0"/>
            </a:endParaRPr>
          </a:p>
        </p:txBody>
      </p:sp>
      <p:pic>
        <p:nvPicPr>
          <p:cNvPr id="5" name="Picture 4" descr="Много вопросительных знаков на черном фоне">
            <a:extLst>
              <a:ext uri="{FF2B5EF4-FFF2-40B4-BE49-F238E27FC236}">
                <a16:creationId xmlns:a16="http://schemas.microsoft.com/office/drawing/2014/main" id="{FBD995EE-A9AD-5CA1-2274-1CD7DCF31F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560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B12A90-56E0-C750-406F-9DAFE9976E80}"/>
              </a:ext>
            </a:extLst>
          </p:cNvPr>
          <p:cNvSpPr txBox="1"/>
          <p:nvPr/>
        </p:nvSpPr>
        <p:spPr>
          <a:xfrm>
            <a:off x="693761" y="1152075"/>
            <a:ext cx="5006515" cy="1050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ru-RU" sz="4800" dirty="0">
                <a:solidFill>
                  <a:schemeClr val="tx2"/>
                </a:solidFill>
                <a:latin typeface="Aptos Black" panose="020B0004020202020204" pitchFamily="34" charset="0"/>
              </a:rPr>
              <a:t>Проблематика</a:t>
            </a:r>
            <a:endParaRPr lang="en-US" sz="4800" dirty="0">
              <a:solidFill>
                <a:schemeClr val="tx2"/>
              </a:solidFill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886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A97B12-06F0-E108-E9FA-6482F0A58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985063"/>
            <a:ext cx="7924800" cy="57970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1EEEB2-9ECB-9B21-E4EA-F681CCB4F502}"/>
              </a:ext>
            </a:extLst>
          </p:cNvPr>
          <p:cNvSpPr txBox="1"/>
          <p:nvPr/>
        </p:nvSpPr>
        <p:spPr>
          <a:xfrm>
            <a:off x="2403987" y="172658"/>
            <a:ext cx="7384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600" dirty="0">
                <a:latin typeface="Aptos Black" panose="020B0004020202020204" pitchFamily="34" charset="0"/>
              </a:rPr>
              <a:t>Выбор своего местоположения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4B5B7A7-FE33-096E-43A8-BCBBAF1B8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504" y="2305494"/>
            <a:ext cx="5568019" cy="31561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8" name="Соединитель: изогнутый 7">
            <a:extLst>
              <a:ext uri="{FF2B5EF4-FFF2-40B4-BE49-F238E27FC236}">
                <a16:creationId xmlns:a16="http://schemas.microsoft.com/office/drawing/2014/main" id="{B7A3E168-9C9C-AFDE-07F8-4F0752EFABC4}"/>
              </a:ext>
            </a:extLst>
          </p:cNvPr>
          <p:cNvCxnSpPr>
            <a:cxnSpLocks/>
          </p:cNvCxnSpPr>
          <p:nvPr/>
        </p:nvCxnSpPr>
        <p:spPr>
          <a:xfrm>
            <a:off x="4119716" y="3283974"/>
            <a:ext cx="3991897" cy="599602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667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Right Triangle 116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9" name="Rectangle 118">
            <a:extLst>
              <a:ext uri="{FF2B5EF4-FFF2-40B4-BE49-F238E27FC236}">
                <a16:creationId xmlns:a16="http://schemas.microsoft.com/office/drawing/2014/main" id="{A173122F-D466-4F08-90FA-0038F7AC2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121" name="Freeform: Shape 120">
            <a:extLst>
              <a:ext uri="{FF2B5EF4-FFF2-40B4-BE49-F238E27FC236}">
                <a16:creationId xmlns:a16="http://schemas.microsoft.com/office/drawing/2014/main" id="{7A7170E1-C163-4577-A0CE-588797377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81" y="2882524"/>
            <a:ext cx="12184765" cy="3975477"/>
          </a:xfrm>
          <a:custGeom>
            <a:avLst/>
            <a:gdLst>
              <a:gd name="connsiteX0" fmla="*/ 8942254 w 12188952"/>
              <a:gd name="connsiteY0" fmla="*/ 34 h 3975477"/>
              <a:gd name="connsiteX1" fmla="*/ 11642906 w 12188952"/>
              <a:gd name="connsiteY1" fmla="*/ 225257 h 3975477"/>
              <a:gd name="connsiteX2" fmla="*/ 12188952 w 12188952"/>
              <a:gd name="connsiteY2" fmla="*/ 311174 h 3975477"/>
              <a:gd name="connsiteX3" fmla="*/ 12188952 w 12188952"/>
              <a:gd name="connsiteY3" fmla="*/ 3975477 h 3975477"/>
              <a:gd name="connsiteX4" fmla="*/ 0 w 12188952"/>
              <a:gd name="connsiteY4" fmla="*/ 3975477 h 3975477"/>
              <a:gd name="connsiteX5" fmla="*/ 0 w 12188952"/>
              <a:gd name="connsiteY5" fmla="*/ 1085061 h 3975477"/>
              <a:gd name="connsiteX6" fmla="*/ 552141 w 12188952"/>
              <a:gd name="connsiteY6" fmla="*/ 1079980 h 3975477"/>
              <a:gd name="connsiteX7" fmla="*/ 8942254 w 12188952"/>
              <a:gd name="connsiteY7" fmla="*/ 34 h 3975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975477">
                <a:moveTo>
                  <a:pt x="8942254" y="34"/>
                </a:moveTo>
                <a:cubicBezTo>
                  <a:pt x="9695041" y="1709"/>
                  <a:pt x="10568453" y="66687"/>
                  <a:pt x="11642906" y="225257"/>
                </a:cubicBezTo>
                <a:lnTo>
                  <a:pt x="12188952" y="311174"/>
                </a:lnTo>
                <a:lnTo>
                  <a:pt x="12188952" y="3975477"/>
                </a:lnTo>
                <a:lnTo>
                  <a:pt x="0" y="3975477"/>
                </a:lnTo>
                <a:lnTo>
                  <a:pt x="0" y="1085061"/>
                </a:lnTo>
                <a:lnTo>
                  <a:pt x="552141" y="1079980"/>
                </a:lnTo>
                <a:cubicBezTo>
                  <a:pt x="4849952" y="999477"/>
                  <a:pt x="5931106" y="-6667"/>
                  <a:pt x="8942254" y="34"/>
                </a:cubicBezTo>
                <a:close/>
              </a:path>
            </a:pathLst>
          </a:custGeom>
          <a:solidFill>
            <a:srgbClr val="BCBCB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B19EC7B8-C390-4F1B-8960-E6D324510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7CEE1CC1-2CD0-4957-8A12-48FA80C0C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4901FEB-A7C2-457B-A124-AD433B041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76048A8-79AA-454C-BD3E-3004F7426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7B51975-25FE-4328-9815-2AA302F28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B440B47E-6D3E-4978-B887-B53DA0BFF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D94D0A1-D760-40DE-B758-008B93D58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F9E590CB-0538-40D7-9CAC-1BBD39CC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D7C67DA-B2AA-46E2-8065-1F862A6F7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C0C2ED54-1B65-4F4A-B14B-41FC05B37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EAE5BBBC-F576-4D54-BF67-C00BB1F4F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0D490E7-12F8-40DC-A9C1-D119667EE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6C855383-9F21-4BDA-8FCA-22AF3D69F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FC3E600C-E08A-418E-B30E-2B0FC15DF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980D58F-BD3F-4B47-9BD2-888B0D9D1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3544818-9B28-4A71-8D7B-80727A532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1FFBC7-035F-48C5-91FA-4A4973FC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6195BC5-BB4E-4F3F-8378-0B308B425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02404171-AF5C-4FA1-9D4E-DCF75562BD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BAD45A86-9385-473D-9DBF-565E0A94A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DBA5A228-913F-4D4F-AB25-537293624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A87E8BFE-D92E-4EB3-ADD1-FB75CAA68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08756FCD-8335-4089-B4EE-13D629E53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A9707D7B-937E-4DC3-87BA-B7B704268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B1A72DC-3F29-4488-9051-C21E1CBB7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6DAD76-815C-4F16-98CF-8E8BE1965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1AF2F8C5-6691-4EBD-B42E-4B17DF1ED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32ED14D-1C00-41C8-849C-030A1434E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62F296F5-9867-45CA-BF0A-EF216F6A8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3B72471-9DB5-428B-AF52-E11E03B9FD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B8656B49-5277-4610-BD7B-F5D98170B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F1A47399-8F78-4DB1-BD21-1166BCB26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Right Triangle 155">
            <a:extLst>
              <a:ext uri="{FF2B5EF4-FFF2-40B4-BE49-F238E27FC236}">
                <a16:creationId xmlns:a16="http://schemas.microsoft.com/office/drawing/2014/main" id="{F952A221-69C2-46B3-890D-354CA59616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152530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C3564B-921E-7CAA-48AF-4461511EEA2C}"/>
              </a:ext>
            </a:extLst>
          </p:cNvPr>
          <p:cNvSpPr txBox="1"/>
          <p:nvPr/>
        </p:nvSpPr>
        <p:spPr>
          <a:xfrm>
            <a:off x="680115" y="276571"/>
            <a:ext cx="5917717" cy="1615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5400" dirty="0">
                <a:solidFill>
                  <a:schemeClr val="tx2"/>
                </a:solidFill>
                <a:latin typeface="Aptos Black" panose="020B0004020202020204" pitchFamily="34" charset="0"/>
                <a:ea typeface="+mj-ea"/>
                <a:cs typeface="+mj-cs"/>
              </a:rPr>
              <a:t>Выбор категории заявителя</a:t>
            </a:r>
            <a:endParaRPr lang="en-US" sz="5400" dirty="0">
              <a:solidFill>
                <a:schemeClr val="tx2"/>
              </a:solidFill>
              <a:latin typeface="Aptos Black" panose="020B0004020202020204" pitchFamily="34" charset="0"/>
              <a:ea typeface="+mj-ea"/>
              <a:cs typeface="+mj-c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D31AF42-0DC5-4D5F-86E2-FF13176FB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726" y="2072230"/>
            <a:ext cx="9044119" cy="461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55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A639E3-FE11-4107-AFD1-7480A451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97B88D5-EADF-4A02-BCE2-3A7933930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1DC15A3-BC76-48C7-B6E7-6BDE98D8D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A863FF4-5278-40A2-91AE-0C1C9D417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6974866-0370-46DE-A0CC-B76787F8F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384EFBB-5F44-416B-8304-14894D4E6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C2A7721-82F5-4049-A36D-7F15895D7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55A5C9E-7BB1-4BE0-AF65-0B0C0F57A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0171544-D633-4084-9514-8AB2CA31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33A3733-9841-46F0-9A8D-A8E4E7AC6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E8D50D6-CE3F-435D-BCA4-EAFC38237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5B5C569-068B-4D34-BD81-0166CFCA7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D91E9C2-6816-467A-A887-51823DCEB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F75BDF8-0757-4DE7-8914-A6211FC37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48F044E-19A2-494D-91A4-E60CCDE71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16CA88C-F0B3-4F0B-8B07-49054EEFB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8CBD9FE-33C5-4C8E-AE6A-39CFA34E6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748A9DF-73A2-4FEF-8610-9CD069CB2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FAFAB70-5071-4F05-A1EC-91796E24E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462774D-3A7B-46F6-8BB9-2739EC34C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7D0A398-66BB-4B9B-8C1D-DEEAAA8D4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D8869C1-C468-4613-B783-58B076296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B5E2255-F98C-4D08-8E76-41779939A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FE11281-EE77-43E2-863A-26430334E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3884E6-6AB1-4B3F-B45D-86FB4881A4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A0F8A82-A670-4466-BA70-1CA5C15BB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1C327D7-6ECC-42F0-BE55-3F7F5EBF9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EEC5AF0-3ECA-4B7C-B9D8-CA5844CE8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9A9F21D-FFEE-4515-8250-B556D76A0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3398592-6EBE-4B94-879F-1A0DD0FB8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DF14A29-2CEC-4B0C-83DF-2667CD72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B93FF1A-3F38-4BE6-9A40-41766195D8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0429048-29AE-D6C1-B6D1-B563EEA6A5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68" r="4294" b="1"/>
          <a:stretch/>
        </p:blipFill>
        <p:spPr>
          <a:xfrm>
            <a:off x="538692" y="538692"/>
            <a:ext cx="11154735" cy="5623890"/>
          </a:xfrm>
          <a:custGeom>
            <a:avLst/>
            <a:gdLst/>
            <a:ahLst/>
            <a:cxnLst/>
            <a:rect l="l" t="t" r="r" b="b"/>
            <a:pathLst>
              <a:path w="11154735" h="5623890">
                <a:moveTo>
                  <a:pt x="0" y="0"/>
                </a:moveTo>
                <a:lnTo>
                  <a:pt x="11154735" y="0"/>
                </a:lnTo>
                <a:lnTo>
                  <a:pt x="11154735" y="5383912"/>
                </a:lnTo>
                <a:lnTo>
                  <a:pt x="11151587" y="5384438"/>
                </a:lnTo>
                <a:cubicBezTo>
                  <a:pt x="5771398" y="6228134"/>
                  <a:pt x="5429893" y="4579386"/>
                  <a:pt x="39208" y="4475516"/>
                </a:cubicBezTo>
                <a:lnTo>
                  <a:pt x="0" y="4474953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2CBD7C-3DE6-AA04-DFB8-30DFBF49E83C}"/>
              </a:ext>
            </a:extLst>
          </p:cNvPr>
          <p:cNvSpPr txBox="1"/>
          <p:nvPr/>
        </p:nvSpPr>
        <p:spPr>
          <a:xfrm>
            <a:off x="535527" y="5270114"/>
            <a:ext cx="5917717" cy="1615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5400" dirty="0">
                <a:solidFill>
                  <a:schemeClr val="tx2"/>
                </a:solidFill>
                <a:latin typeface="Aptos Black" panose="020B0004020202020204" pitchFamily="34" charset="0"/>
                <a:ea typeface="+mj-ea"/>
                <a:cs typeface="+mj-cs"/>
              </a:rPr>
              <a:t>Опрос от Ёлки</a:t>
            </a:r>
            <a:endParaRPr lang="en-US" sz="5400" dirty="0">
              <a:solidFill>
                <a:schemeClr val="tx2"/>
              </a:solidFill>
              <a:latin typeface="Aptos Black" panose="020B0004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26888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CC102AE-2C87-45D1-8671-2DB35F5D4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04F2B13-634E-4981-8787-53C36848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4A2770F-EC37-4C6D-AF2E-4C627D590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AF23D8E-4428-4843-9AED-EB6F21188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2EF4188-48A8-4B39-ABE7-0BB04E010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E0A877F-1F7D-4FF1-A9FC-E241322BD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D098F9C-4191-478C-BA3F-F91330FA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1B8C79F-AE9B-4C98-80BA-22D6CB7996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BB4B37A-4DA6-4751-8A4F-BDD49DE826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DE79CE-1525-4410-9E5E-943FFF3FB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A66FA12-7AC6-45DB-851F-C05B980B4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8F6784E-F83E-4CE8-A535-394503ABE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46C37B5-5333-46F6-A306-A5DA69EA4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ED81EBC-F02B-4676-BD19-32CE34494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12D4645-1213-45DD-9C45-EF3DB6320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BE23053-C167-49AA-8930-08DD2C0BA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2A32F82-F4F6-4868-9657-99747918F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5ED0F55-FDB0-4995-8333-D9231BDC7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1BEC92D-46AB-4AA4-A94B-88496BE48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32E4197-8221-4F7C-92CE-CD83D0A9D4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BDB4C14-DE46-4F94-B655-80B6ACCF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6515E4D-1037-431C-BCD9-3E724CBFF1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CBF35AE-07C8-48AF-9CD0-62C0F8908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B698526-9971-4674-81FD-285F4E558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200789B-A8DE-41E5-B0F0-8FE0EE357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43EDEFF-CCCD-45BA-AC62-3D5E672037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D9B8D6D-E48B-49A5-A953-D4E530AB6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AFFBE7D-6816-492B-A638-798A78CDD1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5F3BEE-01E6-4031-A09D-B2408B62B5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376FC9D-3995-440A-9BAA-4EBA06719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7593D24-05C3-486E-B1EE-7E8DE3A7E3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A541A72-3242-4354-B1FF-3FB97487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9D355B6-EC96-4272-B228-8E0917DB9E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1"/>
          <a:stretch/>
        </p:blipFill>
        <p:spPr>
          <a:xfrm>
            <a:off x="218403" y="1552"/>
            <a:ext cx="11973597" cy="6856448"/>
          </a:xfrm>
          <a:custGeom>
            <a:avLst/>
            <a:gdLst/>
            <a:ahLst/>
            <a:cxnLst/>
            <a:rect l="l" t="t" r="r" b="b"/>
            <a:pathLst>
              <a:path w="11973597" h="6856448">
                <a:moveTo>
                  <a:pt x="878861" y="0"/>
                </a:moveTo>
                <a:lnTo>
                  <a:pt x="11973597" y="0"/>
                </a:lnTo>
                <a:lnTo>
                  <a:pt x="11973597" y="6856448"/>
                </a:lnTo>
                <a:lnTo>
                  <a:pt x="237931" y="6856448"/>
                </a:lnTo>
                <a:lnTo>
                  <a:pt x="184469" y="6618698"/>
                </a:lnTo>
                <a:cubicBezTo>
                  <a:pt x="-462357" y="3558944"/>
                  <a:pt x="793182" y="3365106"/>
                  <a:pt x="874775" y="311311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C61E14-6E77-8FD2-C800-DC2B1CE3FF4D}"/>
              </a:ext>
            </a:extLst>
          </p:cNvPr>
          <p:cNvSpPr txBox="1"/>
          <p:nvPr/>
        </p:nvSpPr>
        <p:spPr>
          <a:xfrm>
            <a:off x="6900541" y="635072"/>
            <a:ext cx="5917717" cy="1615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5400" dirty="0">
                <a:solidFill>
                  <a:schemeClr val="bg1"/>
                </a:solidFill>
                <a:latin typeface="Aptos Black" panose="020B0004020202020204" pitchFamily="34" charset="0"/>
                <a:ea typeface="+mj-ea"/>
                <a:cs typeface="+mj-cs"/>
              </a:rPr>
              <a:t>Предложения</a:t>
            </a:r>
            <a:endParaRPr lang="en-US" sz="5400" dirty="0">
              <a:solidFill>
                <a:schemeClr val="bg1"/>
              </a:solidFill>
              <a:latin typeface="Aptos Black" panose="020B0004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98622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CF01FE3-402F-58D3-2B8E-22C59C0DC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347" y="695129"/>
            <a:ext cx="3856054" cy="59593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C291169-7F53-34C0-97F5-2D1E2AD44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930" y="680924"/>
            <a:ext cx="3038912" cy="59316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EF1AB9-8036-A5B7-3C58-CCCEC571E903}"/>
              </a:ext>
            </a:extLst>
          </p:cNvPr>
          <p:cNvSpPr txBox="1"/>
          <p:nvPr/>
        </p:nvSpPr>
        <p:spPr>
          <a:xfrm>
            <a:off x="4690614" y="1813023"/>
            <a:ext cx="3490102" cy="1615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4400" dirty="0">
                <a:solidFill>
                  <a:schemeClr val="tx2"/>
                </a:solidFill>
                <a:latin typeface="Aptos Black" panose="020B0004020202020204" pitchFamily="34" charset="0"/>
                <a:ea typeface="+mj-ea"/>
                <a:cs typeface="+mj-cs"/>
              </a:rPr>
              <a:t>Мобильная версия</a:t>
            </a:r>
            <a:endParaRPr lang="en-US" sz="4400" dirty="0">
              <a:solidFill>
                <a:schemeClr val="tx2"/>
              </a:solidFill>
              <a:latin typeface="Aptos Black" panose="020B0004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68467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ak">
            <a:hlinkClick r:id="" action="ppaction://media"/>
            <a:extLst>
              <a:ext uri="{FF2B5EF4-FFF2-40B4-BE49-F238E27FC236}">
                <a16:creationId xmlns:a16="http://schemas.microsoft.com/office/drawing/2014/main" id="{DB359C77-23A6-B890-0DC6-C228A1A4A6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23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35BC27-32BC-ACE6-78C8-A74B3E79AD1E}"/>
              </a:ext>
            </a:extLst>
          </p:cNvPr>
          <p:cNvSpPr txBox="1"/>
          <p:nvPr/>
        </p:nvSpPr>
        <p:spPr>
          <a:xfrm>
            <a:off x="0" y="-143596"/>
            <a:ext cx="12192000" cy="1615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5400" dirty="0">
                <a:solidFill>
                  <a:schemeClr val="tx2"/>
                </a:solidFill>
                <a:latin typeface="Aptos Black" panose="020B0004020202020204" pitchFamily="34" charset="0"/>
                <a:ea typeface="+mj-ea"/>
                <a:cs typeface="+mj-cs"/>
              </a:rPr>
              <a:t>Контакты</a:t>
            </a:r>
            <a:endParaRPr lang="en-US" sz="5400" dirty="0">
              <a:solidFill>
                <a:schemeClr val="tx2"/>
              </a:solidFill>
              <a:latin typeface="Aptos Black" panose="020B0004020202020204" pitchFamily="34" charset="0"/>
              <a:ea typeface="+mj-ea"/>
              <a:cs typeface="+mj-cs"/>
            </a:endParaRPr>
          </a:p>
        </p:txBody>
      </p:sp>
      <p:pic>
        <p:nvPicPr>
          <p:cNvPr id="7" name="Рисунок 6" descr="Изображение выглядит как текст, символ, График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4D9F6063-1315-0FA3-FD05-3FEC36FB0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08" b="28311"/>
          <a:stretch/>
        </p:blipFill>
        <p:spPr>
          <a:xfrm>
            <a:off x="4650416" y="2393064"/>
            <a:ext cx="3451364" cy="3997725"/>
          </a:xfrm>
          <a:prstGeom prst="rect">
            <a:avLst/>
          </a:prstGeom>
        </p:spPr>
      </p:pic>
      <p:pic>
        <p:nvPicPr>
          <p:cNvPr id="9" name="Рисунок 8" descr="Изображение выглядит как текст, Человеческое лицо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AFF6F8CA-00C4-090B-F69F-F6406AAD32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15" b="19427"/>
          <a:stretch/>
        </p:blipFill>
        <p:spPr>
          <a:xfrm>
            <a:off x="8649505" y="2393064"/>
            <a:ext cx="3451365" cy="3997725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, Шрифт, логотип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0E8AF34-D614-B573-9719-D8C6362AA2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64" b="23297"/>
          <a:stretch/>
        </p:blipFill>
        <p:spPr>
          <a:xfrm>
            <a:off x="91130" y="2393064"/>
            <a:ext cx="3920431" cy="39979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385E79E-C913-6A97-4ECC-28010038F908}"/>
              </a:ext>
            </a:extLst>
          </p:cNvPr>
          <p:cNvSpPr txBox="1"/>
          <p:nvPr/>
        </p:nvSpPr>
        <p:spPr>
          <a:xfrm>
            <a:off x="91130" y="1167920"/>
            <a:ext cx="3920431" cy="1615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4000" dirty="0">
                <a:solidFill>
                  <a:schemeClr val="tx2"/>
                </a:solidFill>
                <a:latin typeface="Aptos Black" panose="020B0004020202020204" pitchFamily="34" charset="0"/>
                <a:ea typeface="+mj-ea"/>
                <a:cs typeface="+mj-cs"/>
              </a:rPr>
              <a:t>Дизайнер</a:t>
            </a:r>
            <a:endParaRPr lang="en-US" sz="4000" dirty="0">
              <a:solidFill>
                <a:schemeClr val="tx2"/>
              </a:solidFill>
              <a:latin typeface="Aptos Black" panose="020B0004020202020204" pitchFamily="34" charset="0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C8D529-FE8C-873C-48B3-689D8C4F30A4}"/>
              </a:ext>
            </a:extLst>
          </p:cNvPr>
          <p:cNvSpPr txBox="1"/>
          <p:nvPr/>
        </p:nvSpPr>
        <p:spPr>
          <a:xfrm>
            <a:off x="4650415" y="1121387"/>
            <a:ext cx="3451365" cy="1615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4000" dirty="0">
                <a:solidFill>
                  <a:schemeClr val="tx2"/>
                </a:solidFill>
                <a:latin typeface="Aptos Black" panose="020B0004020202020204" pitchFamily="34" charset="0"/>
                <a:ea typeface="+mj-ea"/>
                <a:cs typeface="+mj-cs"/>
              </a:rPr>
              <a:t>Менеджер</a:t>
            </a:r>
            <a:endParaRPr lang="en-US" sz="4000" dirty="0">
              <a:solidFill>
                <a:schemeClr val="tx2"/>
              </a:solidFill>
              <a:latin typeface="Aptos Black" panose="020B0004020202020204" pitchFamily="34" charset="0"/>
              <a:ea typeface="+mj-ea"/>
              <a:cs typeface="+mj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8E37C-2EE3-5C47-61B1-670292E59975}"/>
              </a:ext>
            </a:extLst>
          </p:cNvPr>
          <p:cNvSpPr txBox="1"/>
          <p:nvPr/>
        </p:nvSpPr>
        <p:spPr>
          <a:xfrm>
            <a:off x="8661976" y="1121387"/>
            <a:ext cx="3438894" cy="1615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ru-RU" sz="4000" dirty="0">
                <a:solidFill>
                  <a:schemeClr val="tx2"/>
                </a:solidFill>
                <a:latin typeface="Aptos Black" panose="020B0004020202020204" pitchFamily="34" charset="0"/>
                <a:ea typeface="+mj-ea"/>
                <a:cs typeface="+mj-cs"/>
              </a:rPr>
              <a:t>Разработчик</a:t>
            </a:r>
            <a:endParaRPr lang="en-US" sz="4000" dirty="0">
              <a:solidFill>
                <a:schemeClr val="tx2"/>
              </a:solidFill>
              <a:latin typeface="Aptos Black" panose="020B0004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94019007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90</Words>
  <Application>Microsoft Office PowerPoint</Application>
  <PresentationFormat>Широкоэкранный</PresentationFormat>
  <Paragraphs>19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Aptos Black</vt:lpstr>
      <vt:lpstr>Aptos Display</vt:lpstr>
      <vt:lpstr>Aptos ExtraBold</vt:lpstr>
      <vt:lpstr>Arial</vt:lpstr>
      <vt:lpstr>Grandview</vt:lpstr>
      <vt:lpstr>Wingdings</vt:lpstr>
      <vt:lpstr>CosineVTI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Elizaveta .</dc:creator>
  <cp:lastModifiedBy>Elizaveta .</cp:lastModifiedBy>
  <cp:revision>3</cp:revision>
  <dcterms:created xsi:type="dcterms:W3CDTF">2024-04-27T16:38:01Z</dcterms:created>
  <dcterms:modified xsi:type="dcterms:W3CDTF">2024-04-28T04:29:17Z</dcterms:modified>
</cp:coreProperties>
</file>

<file path=docProps/thumbnail.jpeg>
</file>